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58"/>
  </p:notesMasterIdLst>
  <p:sldIdLst>
    <p:sldId id="325" r:id="rId2"/>
    <p:sldId id="375" r:id="rId3"/>
    <p:sldId id="326" r:id="rId4"/>
    <p:sldId id="328" r:id="rId5"/>
    <p:sldId id="329" r:id="rId6"/>
    <p:sldId id="327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290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284" r:id="rId31"/>
    <p:sldId id="353" r:id="rId32"/>
    <p:sldId id="354" r:id="rId33"/>
    <p:sldId id="355" r:id="rId34"/>
    <p:sldId id="356" r:id="rId35"/>
    <p:sldId id="289" r:id="rId36"/>
    <p:sldId id="357" r:id="rId37"/>
    <p:sldId id="358" r:id="rId38"/>
    <p:sldId id="359" r:id="rId39"/>
    <p:sldId id="293" r:id="rId40"/>
    <p:sldId id="360" r:id="rId41"/>
    <p:sldId id="361" r:id="rId42"/>
    <p:sldId id="362" r:id="rId43"/>
    <p:sldId id="363" r:id="rId44"/>
    <p:sldId id="364" r:id="rId45"/>
    <p:sldId id="365" r:id="rId46"/>
    <p:sldId id="301" r:id="rId47"/>
    <p:sldId id="366" r:id="rId48"/>
    <p:sldId id="367" r:id="rId49"/>
    <p:sldId id="323" r:id="rId50"/>
    <p:sldId id="368" r:id="rId51"/>
    <p:sldId id="369" r:id="rId52"/>
    <p:sldId id="370" r:id="rId53"/>
    <p:sldId id="371" r:id="rId54"/>
    <p:sldId id="372" r:id="rId55"/>
    <p:sldId id="373" r:id="rId56"/>
    <p:sldId id="374" r:id="rId5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9" autoAdjust="0"/>
    <p:restoredTop sz="91426"/>
  </p:normalViewPr>
  <p:slideViewPr>
    <p:cSldViewPr snapToGrid="0" snapToObjects="1">
      <p:cViewPr varScale="1">
        <p:scale>
          <a:sx n="98" d="100"/>
          <a:sy n="98" d="100"/>
        </p:scale>
        <p:origin x="1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B545A65-F5B1-47D9-B7E9-8AD506572E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D67C5F0-568E-4688-A309-B4B19236E48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3859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388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80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713" r:id="rId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Live</a:t>
            </a:r>
          </a:p>
        </p:txBody>
      </p:sp>
    </p:spTree>
    <p:extLst>
      <p:ext uri="{BB962C8B-B14F-4D97-AF65-F5344CB8AC3E}">
        <p14:creationId xmlns:p14="http://schemas.microsoft.com/office/powerpoint/2010/main" val="6257311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Recap</a:t>
            </a:r>
            <a:endParaRPr/>
          </a:p>
        </p:txBody>
      </p:sp>
      <p:sp>
        <p:nvSpPr>
          <p:cNvPr id="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How to Learn on Your Own!!</a:t>
            </a:r>
            <a:endParaRPr dirty="0"/>
          </a:p>
        </p:txBody>
      </p:sp>
      <p:pic>
        <p:nvPicPr>
          <p:cNvPr id="6" name="Picture 2"/>
          <p:cNvPicPr/>
          <p:nvPr/>
        </p:nvPicPr>
        <p:blipFill>
          <a:blip r:embed="rId2"/>
          <a:srcRect b="4166"/>
          <a:stretch/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58923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Full-Stack Development?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0C109-8470-4251-9882-4BA83F43C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23899"/>
            <a:ext cx="5616575" cy="561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114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Intro to Console</a:t>
            </a:r>
            <a:endParaRPr/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0910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&lt;title&gt; Intro to HTML &lt;/title&gt;</a:t>
            </a:r>
            <a:endParaRPr/>
          </a:p>
        </p:txBody>
      </p:sp>
      <p:pic>
        <p:nvPicPr>
          <p:cNvPr id="7" name="Picture 6"/>
          <p:cNvPicPr/>
          <p:nvPr/>
        </p:nvPicPr>
        <p:blipFill>
          <a:blip r:embed="rId2"/>
          <a:stretch/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8" name="Picture 4"/>
          <p:cNvPicPr/>
          <p:nvPr/>
        </p:nvPicPr>
        <p:blipFill>
          <a:blip r:embed="rId3"/>
          <a:stretch/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9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 of formatting.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12061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CSS Syntax</a:t>
            </a:r>
            <a:endParaRPr/>
          </a:p>
        </p:txBody>
      </p:sp>
      <p:sp>
        <p:nvSpPr>
          <p:cNvPr id="41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42" name="Picture 2"/>
          <p:cNvPicPr/>
          <p:nvPr/>
        </p:nvPicPr>
        <p:blipFill>
          <a:blip r:embed="rId2"/>
          <a:stretch/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13306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Concept of “Flow”</a:t>
            </a:r>
            <a:endParaRPr/>
          </a:p>
        </p:txBody>
      </p:sp>
      <p:pic>
        <p:nvPicPr>
          <p:cNvPr id="8" name="Picture 2"/>
          <p:cNvPicPr/>
          <p:nvPr/>
        </p:nvPicPr>
        <p:blipFill>
          <a:blip r:embed="rId2"/>
          <a:stretch/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9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them.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1490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Box Model</a:t>
            </a:r>
            <a:endParaRPr/>
          </a:p>
        </p:txBody>
      </p:sp>
      <p:sp>
        <p:nvSpPr>
          <p:cNvPr id="12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– allowing developers to modify spacing styles.</a:t>
            </a:r>
            <a:endParaRPr dirty="0"/>
          </a:p>
        </p:txBody>
      </p:sp>
      <p:pic>
        <p:nvPicPr>
          <p:cNvPr id="13" name="Picture 2"/>
          <p:cNvPicPr/>
          <p:nvPr/>
        </p:nvPicPr>
        <p:blipFill>
          <a:blip r:embed="rId2"/>
          <a:stretch/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81813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CSS Positioning</a:t>
            </a:r>
            <a:endParaRPr/>
          </a:p>
        </p:txBody>
      </p:sp>
      <p:sp>
        <p:nvSpPr>
          <p:cNvPr id="8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  <p:pic>
        <p:nvPicPr>
          <p:cNvPr id="9" name="Picture 9"/>
          <p:cNvPicPr/>
          <p:nvPr/>
        </p:nvPicPr>
        <p:blipFill>
          <a:blip r:embed="rId2"/>
          <a:stretch/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2301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How to Learn…</a:t>
            </a:r>
            <a:endParaRPr/>
          </a:p>
        </p:txBody>
      </p:sp>
      <p:pic>
        <p:nvPicPr>
          <p:cNvPr id="11" name="Picture 8"/>
          <p:cNvPicPr/>
          <p:nvPr/>
        </p:nvPicPr>
        <p:blipFill>
          <a:blip r:embed="rId2"/>
          <a:stretch/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12" name="Picture 4"/>
          <p:cNvPicPr/>
          <p:nvPr/>
        </p:nvPicPr>
        <p:blipFill>
          <a:blip r:embed="rId3"/>
          <a:srcRect l="15997"/>
          <a:stretch/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13" name="Picture 6"/>
          <p:cNvPicPr/>
          <p:nvPr/>
        </p:nvPicPr>
        <p:blipFill>
          <a:blip r:embed="rId4"/>
          <a:stretch/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14" name="Picture 2"/>
          <p:cNvPicPr/>
          <p:nvPr/>
        </p:nvPicPr>
        <p:blipFill>
          <a:blip r:embed="rId5"/>
          <a:stretch/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15" name="Picture 12"/>
          <p:cNvPicPr/>
          <p:nvPr/>
        </p:nvPicPr>
        <p:blipFill>
          <a:blip r:embed="rId6"/>
          <a:stretch/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16" name="Picture 13"/>
          <p:cNvPicPr/>
          <p:nvPr/>
        </p:nvPicPr>
        <p:blipFill>
          <a:blip r:embed="rId7"/>
          <a:stretch/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17" name="Picture 14"/>
          <p:cNvPicPr/>
          <p:nvPr/>
        </p:nvPicPr>
        <p:blipFill>
          <a:blip r:embed="rId8"/>
          <a:srcRect t="5647"/>
          <a:stretch/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18" name="Picture 15"/>
          <p:cNvPicPr/>
          <p:nvPr/>
        </p:nvPicPr>
        <p:blipFill>
          <a:blip r:embed="rId9"/>
          <a:stretch/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19" name="Picture 8"/>
          <p:cNvPicPr/>
          <p:nvPr/>
        </p:nvPicPr>
        <p:blipFill>
          <a:blip r:embed="rId10"/>
          <a:stretch/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7242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C3A-FE9C-4FE9-B370-10D03197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B9FCA-CAB5-43A7-A584-61A061680494}"/>
              </a:ext>
            </a:extLst>
          </p:cNvPr>
          <p:cNvSpPr txBox="1"/>
          <p:nvPr/>
        </p:nvSpPr>
        <p:spPr>
          <a:xfrm>
            <a:off x="791183" y="1942634"/>
            <a:ext cx="82749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Recap the basic topics covered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 a conceptual introduction to CSS reset and downloadable style 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Google Developer tools for site inspection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</a:t>
            </a:r>
            <a:r>
              <a:rPr lang="en-US" dirty="0" err="1"/>
              <a:t>Github</a:t>
            </a:r>
            <a:r>
              <a:rPr lang="en-US" dirty="0"/>
              <a:t> Pages for website deployment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F796F-66AE-46D2-B8CC-64B516F9DF30}"/>
              </a:ext>
            </a:extLst>
          </p:cNvPr>
          <p:cNvSpPr txBox="1"/>
          <p:nvPr/>
        </p:nvSpPr>
        <p:spPr>
          <a:xfrm>
            <a:off x="612843" y="1060315"/>
            <a:ext cx="47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todays class we will…</a:t>
            </a:r>
          </a:p>
        </p:txBody>
      </p:sp>
    </p:spTree>
    <p:extLst>
      <p:ext uri="{BB962C8B-B14F-4D97-AF65-F5344CB8AC3E}">
        <p14:creationId xmlns:p14="http://schemas.microsoft.com/office/powerpoint/2010/main" val="159980188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General Questions / Issues?</a:t>
            </a:r>
            <a:endParaRPr/>
          </a:p>
        </p:txBody>
      </p:sp>
      <p:pic>
        <p:nvPicPr>
          <p:cNvPr id="21" name="Picture 4"/>
          <p:cNvPicPr/>
          <p:nvPr/>
        </p:nvPicPr>
        <p:blipFill>
          <a:blip r:embed="rId2"/>
          <a:stretch/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430166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Double 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614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6" name="Picture 6"/>
          <p:cNvPicPr/>
          <p:nvPr/>
        </p:nvPicPr>
        <p:blipFill>
          <a:blip r:embed="rId2"/>
          <a:srcRect t="17160" b="67440"/>
          <a:stretch/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7" name="Picture 10"/>
          <p:cNvPicPr/>
          <p:nvPr/>
        </p:nvPicPr>
        <p:blipFill>
          <a:blip r:embed="rId3"/>
          <a:srcRect l="-727" t="-2821" r="24818" b="78208"/>
          <a:stretch/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8" name="Picture 11"/>
          <p:cNvPicPr/>
          <p:nvPr/>
        </p:nvPicPr>
        <p:blipFill>
          <a:blip r:embed="rId4"/>
          <a:stretch/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9" name="Picture 12"/>
          <p:cNvPicPr/>
          <p:nvPr/>
        </p:nvPicPr>
        <p:blipFill>
          <a:blip r:embed="rId5"/>
          <a:stretch/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10" name="Picture 13"/>
          <p:cNvPicPr/>
          <p:nvPr/>
        </p:nvPicPr>
        <p:blipFill>
          <a:blip r:embed="rId6"/>
          <a:stretch/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11" name="Picture 14"/>
          <p:cNvPicPr/>
          <p:nvPr/>
        </p:nvPicPr>
        <p:blipFill>
          <a:blip r:embed="rId7"/>
          <a:stretch/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971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13" name="Picture 4"/>
          <p:cNvPicPr/>
          <p:nvPr/>
        </p:nvPicPr>
        <p:blipFill>
          <a:blip r:embed="rId2"/>
          <a:stretch/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1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48711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In theory, this helps with organization and search engine optimization.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456602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sp>
        <p:nvSpPr>
          <p:cNvPr id="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10" name="Picture 9"/>
          <p:cNvPicPr/>
          <p:nvPr/>
        </p:nvPicPr>
        <p:blipFill>
          <a:blip r:embed="rId2"/>
          <a:stretch/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509745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sp>
        <p:nvSpPr>
          <p:cNvPr id="6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7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div?</a:t>
            </a:r>
            <a:endParaRPr/>
          </a:p>
        </p:txBody>
      </p:sp>
      <p:sp>
        <p:nvSpPr>
          <p:cNvPr id="13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Section?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621566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Classes vs. IDs</a:t>
            </a:r>
            <a:endParaRPr/>
          </a:p>
        </p:txBody>
      </p:sp>
      <p:pic>
        <p:nvPicPr>
          <p:cNvPr id="9" name="Picture 8"/>
          <p:cNvPicPr/>
          <p:nvPr/>
        </p:nvPicPr>
        <p:blipFill>
          <a:blip r:embed="rId2"/>
          <a:stretch/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10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Classes = Barcode (all iPod)</a:t>
            </a:r>
            <a:endParaRPr/>
          </a:p>
        </p:txBody>
      </p:sp>
      <p:sp>
        <p:nvSpPr>
          <p:cNvPr id="15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IDs = Serial Number (unique iPod)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608175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Chrome Developer Tools (Inspector)</a:t>
            </a:r>
            <a:endParaRPr dirty="0"/>
          </a:p>
        </p:txBody>
      </p:sp>
      <p:sp>
        <p:nvSpPr>
          <p:cNvPr id="11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This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is one of the most frequent tools you will use in web 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 It allows you to truly 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2" name="Picture 13"/>
          <p:cNvPicPr/>
          <p:nvPr/>
        </p:nvPicPr>
        <p:blipFill>
          <a:blip r:embed="rId2"/>
          <a:stretch/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93057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Plus, you’ll see your results instantly. </a:t>
            </a:r>
            <a:endParaRPr dirty="0"/>
          </a:p>
        </p:txBody>
      </p:sp>
      <p:sp>
        <p:nvSpPr>
          <p:cNvPr id="8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Modifying Sites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87540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/>
          <p:cNvSpPr txBox="1"/>
          <p:nvPr/>
        </p:nvSpPr>
        <p:spPr>
          <a:xfrm>
            <a:off x="305039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Check-Up Session</a:t>
            </a:r>
            <a:endParaRPr/>
          </a:p>
        </p:txBody>
      </p:sp>
      <p:sp>
        <p:nvSpPr>
          <p:cNvPr id="4" name="CustomShape 2"/>
          <p:cNvSpPr/>
          <p:nvPr/>
        </p:nvSpPr>
        <p:spPr>
          <a:xfrm>
            <a:off x="305039" y="16765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How’s it going?</a:t>
            </a:r>
            <a:endParaRPr/>
          </a:p>
        </p:txBody>
      </p:sp>
      <p:sp>
        <p:nvSpPr>
          <p:cNvPr id="5" name="CustomShape 3"/>
          <p:cNvSpPr/>
          <p:nvPr/>
        </p:nvSpPr>
        <p:spPr>
          <a:xfrm>
            <a:off x="287399" y="30481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After 1 week of Bootcamp, how are you holding up?</a:t>
            </a:r>
            <a:endParaRPr/>
          </a:p>
        </p:txBody>
      </p:sp>
      <p:sp>
        <p:nvSpPr>
          <p:cNvPr id="6" name="CustomShape 4"/>
          <p:cNvSpPr/>
          <p:nvPr/>
        </p:nvSpPr>
        <p:spPr>
          <a:xfrm>
            <a:off x="258959" y="365760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What feedback do you have so far?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90853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>
                <a:solidFill>
                  <a:srgbClr val="000000"/>
                </a:solidFill>
                <a:latin typeface="Arial"/>
                <a:ea typeface="Roboto"/>
              </a:rPr>
              <a:t>(Chrome Developer Tools)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For the next 15 minutes, take a website you commonly use (Amazon, Google, Huff Po, etc.) and heavily modify it using the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0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11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516559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For the next 10 minutes, edit any site that you’ve been working on in-class or for homework with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1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6282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CSS Resets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441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304920" y="0"/>
            <a:ext cx="85716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Loading Multiple CSS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Files ***(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Very Important!!!)***</a:t>
            </a:r>
            <a:endParaRPr dirty="0"/>
          </a:p>
        </p:txBody>
      </p:sp>
      <p:pic>
        <p:nvPicPr>
          <p:cNvPr id="7" name="Picture 3"/>
          <p:cNvPicPr/>
          <p:nvPr/>
        </p:nvPicPr>
        <p:blipFill>
          <a:blip r:embed="rId2"/>
          <a:stretch/>
        </p:blipFill>
        <p:spPr>
          <a:xfrm>
            <a:off x="331560" y="762120"/>
            <a:ext cx="8544960" cy="3141360"/>
          </a:xfrm>
          <a:prstGeom prst="rect">
            <a:avLst/>
          </a:prstGeom>
          <a:ln>
            <a:noFill/>
          </a:ln>
        </p:spPr>
      </p:pic>
      <p:sp>
        <p:nvSpPr>
          <p:cNvPr id="8" name="CustomShape 2"/>
          <p:cNvSpPr/>
          <p:nvPr/>
        </p:nvSpPr>
        <p:spPr>
          <a:xfrm>
            <a:off x="321480" y="3977280"/>
            <a:ext cx="8555040" cy="22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An incredibly powerful technique: deploying multiple CSS files simultaneously.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This lets developers to create complex designs made up of abounding design elements.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Just remember: </a:t>
            </a:r>
            <a:r>
              <a:rPr lang="en-US" b="1" i="1" u="sng" strike="noStrike" dirty="0">
                <a:solidFill>
                  <a:srgbClr val="000000"/>
                </a:solidFill>
                <a:latin typeface="Arial"/>
              </a:rPr>
              <a:t>the loading order matters!!!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179862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6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(1-3_CSSFiles.html | 3-MultipleCSS)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What Browser?</a:t>
            </a:r>
            <a:endParaRPr/>
          </a:p>
        </p:txBody>
      </p:sp>
      <p:sp>
        <p:nvSpPr>
          <p:cNvPr id="9" name="CustomShape 2"/>
          <p:cNvSpPr/>
          <p:nvPr/>
        </p:nvSpPr>
        <p:spPr>
          <a:xfrm>
            <a:off x="457200" y="1600200"/>
            <a:ext cx="8229240" cy="350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000" i="1" strike="noStrike">
                <a:solidFill>
                  <a:srgbClr val="000000"/>
                </a:solidFill>
                <a:latin typeface="Arial"/>
                <a:ea typeface="Roboto"/>
              </a:rPr>
              <a:t>By a show of hands…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200" b="1" i="1" strike="noStrike">
                <a:solidFill>
                  <a:srgbClr val="000000"/>
                </a:solidFill>
                <a:latin typeface="Arial"/>
                <a:ea typeface="Roboto"/>
              </a:rPr>
              <a:t>Which browser do you use?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128593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Battle of the Browsers</a:t>
            </a:r>
            <a:endParaRPr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304920" y="1003320"/>
            <a:ext cx="3809520" cy="5057280"/>
          </a:xfrm>
          <a:prstGeom prst="rect">
            <a:avLst/>
          </a:prstGeom>
          <a:ln>
            <a:noFill/>
          </a:ln>
        </p:spPr>
      </p:pic>
      <p:sp>
        <p:nvSpPr>
          <p:cNvPr id="7" name="CustomShape 2"/>
          <p:cNvSpPr/>
          <p:nvPr/>
        </p:nvSpPr>
        <p:spPr>
          <a:xfrm>
            <a:off x="4343400" y="1307880"/>
            <a:ext cx="4701960" cy="41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Under the hood, web browsers often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render web pages differently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than their competition.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These disparities could mean HTML/CSS displaying differently in each web client.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Because of these potential divergences, web developers need to make their websites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cross-browser compatible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2599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Reset.css (or Normalize.css)</a:t>
            </a:r>
            <a:endParaRPr/>
          </a:p>
        </p:txBody>
      </p:sp>
      <p:pic>
        <p:nvPicPr>
          <p:cNvPr id="8" name="Picture 4"/>
          <p:cNvPicPr/>
          <p:nvPr/>
        </p:nvPicPr>
        <p:blipFill>
          <a:blip r:embed="rId2"/>
          <a:stretch/>
        </p:blipFill>
        <p:spPr>
          <a:xfrm>
            <a:off x="1143000" y="783720"/>
            <a:ext cx="6867000" cy="3672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ustomShape 2"/>
          <p:cNvSpPr/>
          <p:nvPr/>
        </p:nvSpPr>
        <p:spPr>
          <a:xfrm>
            <a:off x="152280" y="4586760"/>
            <a:ext cx="8882280" cy="18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Reset.css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will “reset” all browser-specific CSS. This means your site will appear the same in all browsers.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However, you will have to re-style everything yourself.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41366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7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</a:t>
            </a:r>
            <a:r>
              <a:rPr lang="en-US" sz="3600" i="1" strike="noStrike" dirty="0" err="1">
                <a:solidFill>
                  <a:srgbClr val="000000"/>
                </a:solidFill>
                <a:latin typeface="Arial"/>
                <a:ea typeface="Roboto"/>
              </a:rPr>
              <a:t>Example.html</a:t>
            </a: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 | 4-ResetCSS)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pic>
        <p:nvPicPr>
          <p:cNvPr id="8" name="Picture 7"/>
          <p:cNvPicPr/>
          <p:nvPr/>
        </p:nvPicPr>
        <p:blipFill>
          <a:blip r:embed="rId2"/>
          <a:stretch/>
        </p:blipFill>
        <p:spPr>
          <a:xfrm>
            <a:off x="897480" y="783720"/>
            <a:ext cx="7425000" cy="4942800"/>
          </a:xfrm>
          <a:prstGeom prst="rect">
            <a:avLst/>
          </a:prstGeom>
          <a:ln>
            <a:noFill/>
          </a:ln>
        </p:spPr>
      </p:pic>
      <p:sp>
        <p:nvSpPr>
          <p:cNvPr id="9" name="CustomShape 2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Seriously, mind-blown.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810922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CSS Resets Matter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0" y="1307880"/>
            <a:ext cx="9045000" cy="38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important for creating browser-compatible websites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an example of using someone else’s CSS in </a:t>
            </a:r>
            <a:r>
              <a:rPr lang="en-US" sz="2200" i="1" u="sng" strike="noStrike" dirty="0">
                <a:solidFill>
                  <a:srgbClr val="000000"/>
                </a:solidFill>
                <a:latin typeface="Arial"/>
              </a:rPr>
              <a:t>your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website!!!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a common Front-End Developer Interview question.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8156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Follow the instructions given via Slack to incorporate a </a:t>
            </a:r>
            <a:r>
              <a:rPr lang="en-US" sz="2400" b="1" strike="noStrike" dirty="0" err="1">
                <a:solidFill>
                  <a:srgbClr val="000000"/>
                </a:solidFill>
                <a:latin typeface="Arial"/>
                <a:ea typeface="Roboto"/>
              </a:rPr>
              <a:t>reset.css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file into a basic HTML file.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Note the impact the reset file makes after its inclusion.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9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727047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To the Web with GitHub!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1545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Internet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409320" y="5518080"/>
            <a:ext cx="861012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A deep and complex diagram above on how the internet works.</a:t>
            </a:r>
            <a:endParaRPr/>
          </a:p>
        </p:txBody>
      </p:sp>
      <p:pic>
        <p:nvPicPr>
          <p:cNvPr id="10" name="Picture 2"/>
          <p:cNvPicPr/>
          <p:nvPr/>
        </p:nvPicPr>
        <p:blipFill>
          <a:blip r:embed="rId2"/>
          <a:stretch/>
        </p:blipFill>
        <p:spPr>
          <a:xfrm>
            <a:off x="808560" y="945360"/>
            <a:ext cx="7812000" cy="4280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7505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World Will See Our Greatness!</a:t>
            </a:r>
            <a:endParaRPr/>
          </a:p>
        </p:txBody>
      </p:sp>
      <p:sp>
        <p:nvSpPr>
          <p:cNvPr id="8" name="CustomShape 2"/>
          <p:cNvSpPr/>
          <p:nvPr/>
        </p:nvSpPr>
        <p:spPr>
          <a:xfrm>
            <a:off x="409320" y="5233680"/>
            <a:ext cx="8610120" cy="1064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GitHub provides hosting for static websites –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which means we can </a:t>
            </a:r>
            <a:r>
              <a:rPr lang="en-US" sz="2000" u="sng" strike="noStrike" dirty="0">
                <a:solidFill>
                  <a:srgbClr val="000000"/>
                </a:solidFill>
                <a:latin typeface="Arial"/>
              </a:rPr>
              <a:t>deploy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our websites and applications onto their servers for the world to see. 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80" y="988860"/>
            <a:ext cx="635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9710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Together Now…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304920" y="2590920"/>
            <a:ext cx="8534160" cy="18577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0000"/>
                </a:solidFill>
                <a:latin typeface="Arial"/>
                <a:ea typeface="Roboto"/>
              </a:rPr>
              <a:t>Let’s all login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90629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(GitHub Pages Deployment - Personal)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Deploying Static Personal Site </a:t>
            </a:r>
            <a:r>
              <a:rPr lang="mr-IN" sz="2400" b="1" strike="noStrike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GitHub Pages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Create a new repo that is named `_username_.</a:t>
            </a:r>
            <a:r>
              <a:rPr lang="en-US" sz="2400" dirty="0" err="1"/>
              <a:t>github.io</a:t>
            </a:r>
            <a:r>
              <a:rPr lang="en-US" sz="2400" dirty="0"/>
              <a:t>`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Navigate into a folder and clone the repo into it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Build your files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Add, commit, and push your changes into the repository</a:t>
            </a:r>
            <a:endParaRPr sz="24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2964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Time to take your newfangled website and deploy it to the cloud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Roboto"/>
              </a:rPr>
              <a:t> (in this case, GitHub Pages).</a:t>
            </a:r>
            <a:endParaRPr lang="en-US" sz="2400" strike="noStrike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8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9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35659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(GitHub Pages Deployment - Project)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918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sp>
        <p:nvSpPr>
          <p:cNvPr id="6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of you are handling an enormous volume of information.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of you are asking the right questions.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You notice the right details.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You all help 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And,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figuring out things on your own.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7368501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Deploying </a:t>
            </a:r>
            <a:r>
              <a:rPr lang="en-US" sz="2400" b="1" dirty="0">
                <a:solidFill>
                  <a:srgbClr val="000000"/>
                </a:solidFill>
                <a:latin typeface="Arial"/>
              </a:rPr>
              <a:t>a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Static </a:t>
            </a:r>
            <a:r>
              <a:rPr lang="en-US" sz="2400" b="1" dirty="0">
                <a:solidFill>
                  <a:srgbClr val="000000"/>
                </a:solidFill>
                <a:latin typeface="Arial"/>
              </a:rPr>
              <a:t>Project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Site </a:t>
            </a:r>
            <a:r>
              <a:rPr lang="mr-IN" sz="2400" b="1" strike="noStrike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GitHub Pages</a:t>
            </a:r>
            <a:endParaRPr dirty="0"/>
          </a:p>
        </p:txBody>
      </p:sp>
      <p:sp>
        <p:nvSpPr>
          <p:cNvPr id="11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dirty="0"/>
              <a:t> 1. Create a new repository on your GitHub account. You can name this repository whatever you would like.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2. Once inside of the repository, create a new file and name it `</a:t>
            </a:r>
            <a:r>
              <a:rPr lang="en-US" dirty="0" err="1"/>
              <a:t>index.html</a:t>
            </a:r>
            <a:r>
              <a:rPr lang="en-US" dirty="0"/>
              <a:t>`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3. Add some very basic HTML into this file, save it, and then navigate into your repository's Settings tab.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4. Scroll down to the GitHub Pages section and then, in the section labeled "Source", select that you would like to use the master branch as your source.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5. Navigate to `&lt;username&gt;.</a:t>
            </a:r>
            <a:r>
              <a:rPr lang="en-US" dirty="0" err="1"/>
              <a:t>github.io</a:t>
            </a:r>
            <a:r>
              <a:rPr lang="en-US" dirty="0"/>
              <a:t>/&lt;</a:t>
            </a:r>
            <a:r>
              <a:rPr lang="en-US" dirty="0" err="1"/>
              <a:t>repositoryname</a:t>
            </a:r>
            <a:r>
              <a:rPr lang="en-US" dirty="0"/>
              <a:t>&gt;` and you will find that your new web page has gone live!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14014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Build a newfangled website, and deploy it to GitHub Pages as a project instead of a personal site.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65612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Practice Through Frustration</a:t>
            </a:r>
            <a:endParaRPr/>
          </a:p>
        </p:txBody>
      </p:sp>
      <p:sp>
        <p:nvSpPr>
          <p:cNvPr id="11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Keep Practicing!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/>
                <a:ea typeface="Roboto"/>
              </a:rPr>
              <a:t>It gets better.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996051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040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Homework 1 -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9934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EXTRA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1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 dirty="0">
                <a:solidFill>
                  <a:srgbClr val="FFFFFF"/>
                </a:solidFill>
                <a:latin typeface="Arial"/>
              </a:rPr>
              <a:t>And Back to </a:t>
            </a:r>
            <a:r>
              <a:rPr lang="en-US" sz="4100" b="1" i="1" strike="noStrike" dirty="0" err="1">
                <a:solidFill>
                  <a:srgbClr val="FFFFFF"/>
                </a:solidFill>
                <a:latin typeface="Arial"/>
              </a:rPr>
              <a:t>Git</a:t>
            </a:r>
            <a:r>
              <a:rPr lang="en-US" sz="4100" b="1" i="1" strike="noStrike" dirty="0">
                <a:solidFill>
                  <a:srgbClr val="FFFFFF"/>
                </a:solidFill>
                <a:latin typeface="Arial"/>
              </a:rPr>
              <a:t>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5971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A Few Admin Things…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21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Remember, Homework #1 is due on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Wednesday / Thursday.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 Homework Link: 
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&lt;&lt;&lt;&lt;&lt;INSERT LINK HERE&gt;&gt;&gt;&gt;&gt;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Remember to submit Homework via GitHub (</a:t>
            </a:r>
            <a:r>
              <a:rPr lang="en-US" sz="2200" b="1" dirty="0">
                <a:solidFill>
                  <a:srgbClr val="000000"/>
                </a:solidFill>
                <a:latin typeface="Arial"/>
              </a:rPr>
              <a:t>&amp; GitHub Pages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):
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&lt;&lt;&lt;&lt;&lt;INSERT LINK HERE&gt;&gt;&gt;&gt;&gt;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8" name="CustomShape 3"/>
          <p:cNvSpPr/>
          <p:nvPr/>
        </p:nvSpPr>
        <p:spPr>
          <a:xfrm>
            <a:off x="622080" y="4191120"/>
            <a:ext cx="8105760" cy="143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3200" b="1" u="sng" strike="noStrike">
                <a:solidFill>
                  <a:srgbClr val="000000"/>
                </a:solidFill>
                <a:latin typeface="Arial"/>
              </a:rPr>
              <a:t>seriously</a:t>
            </a: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!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Submit whatever you have! Don’t get a 0.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(Even if you don’t like what you’ve made.)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51009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In Class Office Hours: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45 minutes before class, 30 minutes after.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Review In Class Material (Exercises and Slides):
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&lt;&lt;&lt;&lt;INSERT LINK&gt;&gt;&gt;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Re-Watch Class Videos: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&lt;&lt;&lt;INSERT LINK&gt;&gt;&gt;&gt;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Office Hours + Additional Help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37433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Recapping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668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1522</Words>
  <Application>Microsoft Macintosh PowerPoint</Application>
  <PresentationFormat>On-screen Show (4:3)</PresentationFormat>
  <Paragraphs>260</Paragraphs>
  <Slides>56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Calibri Light</vt:lpstr>
      <vt:lpstr>DejaVu Sans</vt:lpstr>
      <vt:lpstr>Mangal</vt:lpstr>
      <vt:lpstr>Roboto</vt:lpstr>
      <vt:lpstr>Times New Roman</vt:lpstr>
      <vt:lpstr>1_Unbranded</vt:lpstr>
      <vt:lpstr>Going Live</vt:lpstr>
      <vt:lpstr>Objectives </vt:lpstr>
      <vt:lpstr>PowerPoint Presentation</vt:lpstr>
      <vt:lpstr>PowerPoint Presentation</vt:lpstr>
      <vt:lpstr>PowerPoint Presentation</vt:lpstr>
      <vt:lpstr>A Few Admin Things…</vt:lpstr>
      <vt:lpstr>PowerPoint Presentation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Resets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the Web with GitHub!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Homework 1 - Help?</vt:lpstr>
      <vt:lpstr>EXTRA MATERIAL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 Galal</cp:lastModifiedBy>
  <cp:revision>1487</cp:revision>
  <cp:lastPrinted>2016-01-30T16:23:56Z</cp:lastPrinted>
  <dcterms:created xsi:type="dcterms:W3CDTF">2015-01-20T17:19:00Z</dcterms:created>
  <dcterms:modified xsi:type="dcterms:W3CDTF">2018-06-19T20:05:39Z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</Properties>
</file>